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300" r:id="rId9"/>
    <p:sldId id="301" r:id="rId10"/>
    <p:sldId id="283" r:id="rId11"/>
    <p:sldId id="284" r:id="rId12"/>
    <p:sldId id="285" r:id="rId13"/>
    <p:sldId id="286" r:id="rId14"/>
    <p:sldId id="287" r:id="rId15"/>
    <p:sldId id="291" r:id="rId16"/>
    <p:sldId id="292" r:id="rId17"/>
    <p:sldId id="294" r:id="rId18"/>
    <p:sldId id="298" r:id="rId19"/>
    <p:sldId id="295" r:id="rId20"/>
    <p:sldId id="299" r:id="rId21"/>
    <p:sldId id="27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2"/>
    <p:restoredTop sz="90429"/>
  </p:normalViewPr>
  <p:slideViewPr>
    <p:cSldViewPr snapToGrid="0">
      <p:cViewPr varScale="1">
        <p:scale>
          <a:sx n="144" d="100"/>
          <a:sy n="144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5C6F-8FDA-B44D-B540-D6C58E82A611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841AC-8943-6A4D-A584-A83F6CC753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85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第一時間我是去限制 </a:t>
            </a:r>
            <a:r>
              <a:rPr kumimoji="1" lang="en-US" altLang="zh-TW" dirty="0"/>
              <a:t>GOMAXPROCS </a:t>
            </a:r>
            <a:r>
              <a:rPr kumimoji="1" lang="zh-TW" altLang="en-US" dirty="0"/>
              <a:t>的數量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65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CE11D-D715-8BAE-F8E4-8C4B2A98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07175C-7B14-A9D2-AB8E-4309EF6A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iti SC Medium" pitchFamily="2" charset="-128"/>
                <a:ea typeface="Heiti SC Medium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6880A-5E6C-91B6-7221-E9A9F59B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2EDD45CC-BB83-2E42-A05F-5B6ED8D0C1B4}" type="datetimeFigureOut">
              <a:rPr kumimoji="1" lang="zh-TW" altLang="en-US" smtClean="0"/>
              <a:pPr/>
              <a:t>2025/8/11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91780-959C-1673-BEC0-C2452B53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2E5986-83FC-DD95-8849-61A50D71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D4523E61-1437-CF45-9B59-806F116C93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94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57759-03BA-520C-3336-D56F7F19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BE85DA-07FB-D0C2-FCA9-F150B016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92CD44-C812-A256-3210-23F1D1F4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39EFF-27B9-3F37-D5E5-5F998CCA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2DD65-9BAB-ED11-B436-7B187624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87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DECFF1-7829-7BC5-6F48-7F9673C05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667779-A121-5F3C-572A-D3CAC7BE2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D38EE-3460-EE87-A487-A4E00968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60D821-3BE6-87C1-2F04-70A1EF3B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94326-FE04-0956-A412-4FFE7252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08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B8F4-81F1-38FE-2B17-2FB4EA3D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CCCC6-8022-706F-B801-2C4DE01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C8DC5F-2905-5738-B134-24B13F75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EF53B-BD11-41A4-4E2D-E4DE684F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70255-2470-0A72-5B98-F9C40921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0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9486D-D2DA-91A5-E2CB-91A2F0BE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968857-0436-7373-45B5-ECBC13F0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7B243-C648-DC9A-3BEA-BCDAD121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AE8D77-F1DE-73D2-A46D-7A630D7B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1639FF-BD7E-89A6-4AFE-23704EAB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60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7AD28-2968-B47B-AEE8-59F47357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17CCB-758F-A196-A9CF-735E8028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DD9B4B-B4CB-1ED1-7B75-3D59EF159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181B29-7B5E-B987-5B65-244E9B53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23FD99-C930-FFFC-9D5C-C610EDC2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FDEF51-FE89-40D5-6EF0-8B88131F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25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83BBF-0C75-048E-1E2F-8450513D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6340F2-9789-2693-884B-68F1CA72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6947A3-4A04-7342-5388-2CEBB891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576C09-1518-155C-2DFD-7120FC7F3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3B1413-688E-45F0-8304-5865EB5A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966C79-CCA1-C78A-9AFF-E9A23551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F3570B-A764-1BB0-FFA5-E91C12FA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CF0546-4407-90D4-4850-C7198CCB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052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5AC64-431D-5D92-8B74-74702C2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1F0FD0-8842-B5B1-7D1F-E11B2E5F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1D5CBE-B497-0523-41F0-0996880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3D54F4-772A-B429-1678-B91C176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74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9A91E9-5534-8AF0-7E44-B748FB8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FD50C4A-177E-9ABD-4B99-068723E4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DD1C57-7D2C-CCDB-CCA6-B5352B3C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467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8A3F6-2B01-E9ED-8755-47D7FD9E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6E9D-867D-309E-DA59-5E537F12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4DF22A-77CF-4339-B69F-A56D1462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C9AE61-9912-8A04-854D-EC919FF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EA6656-48A0-A967-4F9E-F5094BED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84EE08-A0C4-3E47-0929-BCF268E5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1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DE438-6C27-3640-AEDF-1F16B46C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442FE7-94A8-BF1F-D785-CA104F83E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29960E-0805-9469-6823-216C67188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D59CFF-79CC-46CC-0CF4-FA053C59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2025/8/11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91DDC7-FAA9-E9B4-F624-F51C3CC3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BAB66F-A8D0-A552-A870-DCAFD3B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圖畫, 美工圖案, 卡通, 兒童藝術 的圖片&#10;&#10;自動產生的描述">
            <a:extLst>
              <a:ext uri="{FF2B5EF4-FFF2-40B4-BE49-F238E27FC236}">
                <a16:creationId xmlns:a16="http://schemas.microsoft.com/office/drawing/2014/main" id="{24049062-1F4A-1D1B-8C2C-55B3AC0E0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632" b="80160" l="10605" r="95363">
                        <a14:foregroundMark x1="49355" y1="73119" x2="49355" y2="73119"/>
                        <a14:foregroundMark x1="48024" y1="63683" x2="48024" y2="63683"/>
                        <a14:foregroundMark x1="92016" y1="45296" x2="92016" y2="45296"/>
                        <a14:foregroundMark x1="52016" y1="80188" x2="52016" y2="80188"/>
                        <a14:foregroundMark x1="52702" y1="76881" x2="52702" y2="76881"/>
                        <a14:foregroundMark x1="52016" y1="77366" x2="52702" y2="77366"/>
                        <a14:foregroundMark x1="53347" y1="77366" x2="52702" y2="75941"/>
                        <a14:foregroundMark x1="92702" y1="44840" x2="92702" y2="44840"/>
                        <a14:foregroundMark x1="87379" y1="47206" x2="95363" y2="44840"/>
                        <a14:foregroundMark x1="12702" y1="66049" x2="10685" y2="65108"/>
                        <a14:foregroundMark x1="26694" y1="42959" x2="26008" y2="40593"/>
                        <a14:foregroundMark x1="23347" y1="39168" x2="23347" y2="39168"/>
                        <a14:foregroundMark x1="53347" y1="24572" x2="54032" y2="25513"/>
                        <a14:foregroundMark x1="50685" y1="23632" x2="50685" y2="23632"/>
                        <a14:foregroundMark x1="53347" y1="77822" x2="50685" y2="75941"/>
                        <a14:foregroundMark x1="53347" y1="77366" x2="53347" y2="77366"/>
                        <a14:foregroundMark x1="53347" y1="77366" x2="53347" y2="74544"/>
                        <a14:foregroundMark x1="52016" y1="76425" x2="52016" y2="76425"/>
                        <a14:foregroundMark x1="52016" y1="76425" x2="54677" y2="75000"/>
                        <a14:foregroundMark x1="49355" y1="25029" x2="50685" y2="41078"/>
                        <a14:foregroundMark x1="50685" y1="41078" x2="35081" y2="52765"/>
                        <a14:foregroundMark x1="35081" y1="52765" x2="40040" y2="51425"/>
                        <a14:foregroundMark x1="55363" y1="25513" x2="52016" y2="25029"/>
                        <a14:foregroundMark x1="56008" y1="25029" x2="51371" y2="25029"/>
                        <a14:foregroundMark x1="65363" y1="69356" x2="67339" y2="71237"/>
                        <a14:foregroundMark x1="66008" y1="68415" x2="66008" y2="62742"/>
                        <a14:foregroundMark x1="68024" y1="69812" x2="64032" y2="64168"/>
                        <a14:foregroundMark x1="68024" y1="70296" x2="64677" y2="64624"/>
                        <a14:foregroundMark x1="54677" y1="27395" x2="54677" y2="26454"/>
                        <a14:foregroundMark x1="56008" y1="25998" x2="45363" y2="26938"/>
                        <a14:foregroundMark x1="54032" y1="31642" x2="50685" y2="30701"/>
                        <a14:foregroundMark x1="48024" y1="25029" x2="52016" y2="23632"/>
                      </a14:backgroundRemoval>
                    </a14:imgEffect>
                  </a14:imgLayer>
                </a14:imgProps>
              </a:ext>
            </a:extLst>
          </a:blip>
          <a:srcRect l="2186" t="18914" r="194" b="16574"/>
          <a:stretch/>
        </p:blipFill>
        <p:spPr>
          <a:xfrm>
            <a:off x="10132255" y="0"/>
            <a:ext cx="2059745" cy="19254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550F52-30D7-385B-0CA7-EB150EAA81EE}"/>
              </a:ext>
            </a:extLst>
          </p:cNvPr>
          <p:cNvSpPr/>
          <p:nvPr userDrawn="1"/>
        </p:nvSpPr>
        <p:spPr>
          <a:xfrm>
            <a:off x="0" y="5735637"/>
            <a:ext cx="12192000" cy="1122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2E463F-F064-0D6E-694B-C2C804E1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08B3ED-A2FE-7D87-1270-5C130BB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C5338F-25E8-82A2-3812-B707C35F6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2EDD45CC-BB83-2E42-A05F-5B6ED8D0C1B4}" type="datetimeFigureOut">
              <a:rPr lang="en-US" altLang="zh-TW" smtClean="0"/>
              <a:pPr/>
              <a:t>8/11/25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5E193-6CD3-E385-1346-BE61642B5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90FEA4-3F0F-030A-78D4-674BA5EDA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D4523E61-1437-CF45-9B59-806F116C9309}" type="slidenum">
              <a:rPr lang="en-US" altLang="zh-TW" smtClean="0"/>
              <a:pPr/>
              <a:t>‹#›</a:t>
            </a:fld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6E825-0A1E-57F9-1379-7EEEEE3062D6}"/>
              </a:ext>
            </a:extLst>
          </p:cNvPr>
          <p:cNvSpPr txBox="1"/>
          <p:nvPr userDrawn="1"/>
        </p:nvSpPr>
        <p:spPr>
          <a:xfrm>
            <a:off x="1522200" y="6155915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@ianchen0119</a:t>
            </a:r>
            <a:endParaRPr kumimoji="1" lang="zh-TW" altLang="en-US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6832CF7-AE81-3133-36BD-6D5FA30834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014350"/>
            <a:ext cx="684000" cy="684000"/>
          </a:xfrm>
          <a:prstGeom prst="rect">
            <a:avLst/>
          </a:prstGeom>
        </p:spPr>
      </p:pic>
      <p:pic>
        <p:nvPicPr>
          <p:cNvPr id="15" name="Picture 6" descr="Medium - Free social media icons">
            <a:extLst>
              <a:ext uri="{FF2B5EF4-FFF2-40B4-BE49-F238E27FC236}">
                <a16:creationId xmlns:a16="http://schemas.microsoft.com/office/drawing/2014/main" id="{01873FB2-79E1-B6A6-8DE4-34BDBD7BC1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0" y="60863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8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hed-ext/scx/blob/main/scheds/c/scx_simple.bpf.c" TargetMode="External"/><Relationship Id="rId2" Type="http://schemas.openxmlformats.org/officeDocument/2006/relationships/hyperlink" Target="https://medium.com/@ianchen0119/ebpf-%E9%9A%A8%E7%AD%86-%E4%B8%83-sched-ext-f7b60ea2897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E10DD-9E08-4DCB-6315-AE0B808C9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zh-TW" b="1" dirty="0"/>
              <a:t>Develop a Linux Scheduler using Golang!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F7C81A-D1E3-0B91-5266-99CCEBC6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Ian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Chen /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陳毅</a:t>
            </a:r>
          </a:p>
        </p:txBody>
      </p:sp>
    </p:spTree>
    <p:extLst>
      <p:ext uri="{BB962C8B-B14F-4D97-AF65-F5344CB8AC3E}">
        <p14:creationId xmlns:p14="http://schemas.microsoft.com/office/powerpoint/2010/main" val="221720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62F4-0034-76DA-0926-C03826F2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6D1FD-897F-5C07-28A0-100FA8A8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Scheduler extension (</a:t>
            </a:r>
            <a:r>
              <a:rPr kumimoji="1" lang="en-US" altLang="zh-TW" dirty="0" err="1"/>
              <a:t>sched_ext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E84AEC-86A8-FA57-7451-15E89E95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TW" dirty="0"/>
              <a:t>Back to the point, </a:t>
            </a:r>
            <a:r>
              <a:rPr kumimoji="1" lang="en" altLang="zh-TW" dirty="0" err="1"/>
              <a:t>sched_ext</a:t>
            </a:r>
            <a:r>
              <a:rPr kumimoji="1" lang="en" altLang="zh-TW" dirty="0"/>
              <a:t> is the extension interface defined by the Linux kernel for the scheduler subsystem, allowing us to develop customized schedulers using </a:t>
            </a:r>
            <a:r>
              <a:rPr kumimoji="1" lang="en" altLang="zh-TW" dirty="0" err="1"/>
              <a:t>struct_ops</a:t>
            </a:r>
            <a:r>
              <a:rPr kumimoji="1" lang="en" altLang="zh-TW" dirty="0"/>
              <a:t>.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BA1D109-CDAB-75A7-7C2E-680477E9612B}"/>
              </a:ext>
            </a:extLst>
          </p:cNvPr>
          <p:cNvSpPr txBox="1">
            <a:spLocks/>
          </p:cNvSpPr>
          <p:nvPr/>
        </p:nvSpPr>
        <p:spPr>
          <a:xfrm>
            <a:off x="1968267" y="3555156"/>
            <a:ext cx="8255466" cy="521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" altLang="zh-TW" dirty="0"/>
              <a:t>So… how does developing a scheduler with </a:t>
            </a:r>
            <a:r>
              <a:rPr kumimoji="1" lang="en" altLang="zh-TW" dirty="0" err="1"/>
              <a:t>eBPF</a:t>
            </a:r>
            <a:r>
              <a:rPr kumimoji="1" lang="en" altLang="zh-TW" dirty="0"/>
              <a:t> relate to gopher…?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9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F3AB6-3D3D-652A-E559-403C454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0ED95-C169-8909-CE56-2B3B7EC5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scx_rustland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A1E582-257B-2078-E378-04225804D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400" dirty="0"/>
              <a:t>Andrea Righi, an engineer at NVIDIA, came up with a brilliant idea: to pass scheduled processes to a user-space process using the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map mechanism, allowing it to decide on the schedule. The user-space process then passes the decision back to the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program via the map. This idea became the </a:t>
            </a:r>
            <a:r>
              <a:rPr kumimoji="1" lang="en" altLang="zh-TW" sz="2400" dirty="0" err="1"/>
              <a:t>Rustland</a:t>
            </a:r>
            <a:r>
              <a:rPr kumimoji="1" lang="en" altLang="zh-TW" sz="2400" dirty="0"/>
              <a:t> scheduler (a user-space program developed in Rust) under the </a:t>
            </a:r>
            <a:r>
              <a:rPr kumimoji="1" lang="en" altLang="zh-TW" sz="2400" dirty="0" err="1"/>
              <a:t>scx</a:t>
            </a:r>
            <a:r>
              <a:rPr kumimoji="1" lang="en" altLang="zh-TW" sz="2400" dirty="0"/>
              <a:t> project.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7879AF-AA9C-CD61-9F87-1B653BAE6070}"/>
              </a:ext>
            </a:extLst>
          </p:cNvPr>
          <p:cNvSpPr txBox="1"/>
          <p:nvPr/>
        </p:nvSpPr>
        <p:spPr>
          <a:xfrm>
            <a:off x="6304326" y="6127234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https://www.youtube.com/watch?v=L-39aeUQdS8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BB5EE4-4DD5-FCB7-1131-EE238736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08" y="4112910"/>
            <a:ext cx="4878034" cy="27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8F338-1721-81B9-02D7-0FC500D3E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2DBCF-6548-3787-604C-3CAAF8D7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scx_rustland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09718C-EC60-E79E-1443-468ADA900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400" dirty="0"/>
              <a:t>The core design of </a:t>
            </a:r>
            <a:r>
              <a:rPr lang="en" altLang="zh-TW" sz="2400" dirty="0" err="1"/>
              <a:t>scx_rustland</a:t>
            </a:r>
            <a:r>
              <a:rPr lang="en" altLang="zh-TW" sz="2400" dirty="0"/>
              <a:t> is as follows:</a:t>
            </a:r>
          </a:p>
          <a:p>
            <a:r>
              <a:rPr lang="en" altLang="zh-TW" sz="2000" dirty="0"/>
              <a:t>Kernel threads bound to specific CPUs are directly scheduled by the </a:t>
            </a:r>
            <a:r>
              <a:rPr lang="en" altLang="zh-TW" sz="2000" dirty="0" err="1"/>
              <a:t>eBPF</a:t>
            </a:r>
            <a:r>
              <a:rPr lang="en" altLang="zh-TW" sz="2000" dirty="0"/>
              <a:t> program.</a:t>
            </a:r>
          </a:p>
          <a:p>
            <a:r>
              <a:rPr lang="en" altLang="zh-TW" sz="2000" dirty="0" err="1"/>
              <a:t>Userspace</a:t>
            </a:r>
            <a:r>
              <a:rPr lang="en" altLang="zh-TW" sz="2000" dirty="0"/>
              <a:t> programs are themselves directly scheduled by the </a:t>
            </a:r>
            <a:r>
              <a:rPr lang="en" altLang="zh-TW" sz="2000" dirty="0" err="1"/>
              <a:t>eBPF</a:t>
            </a:r>
            <a:r>
              <a:rPr lang="en" altLang="zh-TW" sz="2000" dirty="0"/>
              <a:t> program.</a:t>
            </a:r>
          </a:p>
          <a:p>
            <a:r>
              <a:rPr lang="en" altLang="zh-TW" sz="2000" dirty="0"/>
              <a:t>The </a:t>
            </a:r>
            <a:r>
              <a:rPr lang="en" altLang="zh-TW" sz="2000" dirty="0" err="1"/>
              <a:t>userspace</a:t>
            </a:r>
            <a:r>
              <a:rPr lang="en" altLang="zh-TW" sz="2000" dirty="0"/>
              <a:t> program considers the CPU topology (cache) when selecting a CPU for a given task.</a:t>
            </a:r>
          </a:p>
          <a:p>
            <a:r>
              <a:rPr lang="en" altLang="zh-TW" sz="2000" dirty="0"/>
              <a:t>The </a:t>
            </a:r>
            <a:r>
              <a:rPr lang="en" altLang="zh-TW" sz="2000" dirty="0" err="1"/>
              <a:t>userspace</a:t>
            </a:r>
            <a:r>
              <a:rPr lang="en" altLang="zh-TW" sz="2000" dirty="0"/>
              <a:t> program considers voluntary context switches when setting deadlines for a given task.</a:t>
            </a:r>
          </a:p>
          <a:p>
            <a:r>
              <a:rPr lang="en" altLang="zh-TW" sz="2000" dirty="0"/>
              <a:t>The </a:t>
            </a:r>
            <a:r>
              <a:rPr lang="en" altLang="zh-TW" sz="2000" dirty="0" err="1"/>
              <a:t>userspace</a:t>
            </a:r>
            <a:r>
              <a:rPr lang="en" altLang="zh-TW" sz="2000" dirty="0"/>
              <a:t> program allocates a variable time slice to a given task (depending on how many tasks are currently queued).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306A90-5406-8397-908C-A39F2A965747}"/>
              </a:ext>
            </a:extLst>
          </p:cNvPr>
          <p:cNvSpPr txBox="1"/>
          <p:nvPr/>
        </p:nvSpPr>
        <p:spPr>
          <a:xfrm>
            <a:off x="6304326" y="6127234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https://www.youtube.com/watch?v=L-39aeUQdS8</a:t>
            </a:r>
          </a:p>
        </p:txBody>
      </p:sp>
    </p:spTree>
    <p:extLst>
      <p:ext uri="{BB962C8B-B14F-4D97-AF65-F5344CB8AC3E}">
        <p14:creationId xmlns:p14="http://schemas.microsoft.com/office/powerpoint/2010/main" val="308705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42AF4-124D-F550-AD08-F9E324BB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8D1A9-C7C5-6C69-994D-6C955A64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354A7-611C-ED60-2B87-C1C9723B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400" dirty="0"/>
              <a:t>After watching Andrea's talk, I thought, "Golang could definitely fulfill the role played by Rust in </a:t>
            </a:r>
            <a:r>
              <a:rPr kumimoji="1" lang="en" altLang="zh-TW" sz="2400" dirty="0" err="1"/>
              <a:t>scx_rustland</a:t>
            </a:r>
            <a:r>
              <a:rPr kumimoji="1" lang="en" altLang="zh-TW" sz="2400" dirty="0"/>
              <a:t>." After all, Go has...</a:t>
            </a:r>
          </a:p>
          <a:p>
            <a:r>
              <a:rPr kumimoji="1" lang="en" altLang="zh-TW" sz="2400" dirty="0" err="1"/>
              <a:t>Cgo</a:t>
            </a:r>
            <a:endParaRPr kumimoji="1" lang="en" altLang="zh-TW" sz="2400" dirty="0"/>
          </a:p>
          <a:p>
            <a:r>
              <a:rPr kumimoji="1" lang="en" altLang="zh-TW" sz="2400" dirty="0" err="1"/>
              <a:t>Libbpf</a:t>
            </a:r>
            <a:r>
              <a:rPr kumimoji="1" lang="en" altLang="zh-TW" sz="2400" dirty="0"/>
              <a:t>-go: A Golang version of </a:t>
            </a:r>
            <a:r>
              <a:rPr kumimoji="1" lang="en" altLang="zh-TW" sz="2400" dirty="0" err="1"/>
              <a:t>libbpf</a:t>
            </a:r>
            <a:r>
              <a:rPr kumimoji="1" lang="en" altLang="zh-TW" sz="2400" dirty="0"/>
              <a:t> wrapped by aqua security</a:t>
            </a:r>
          </a:p>
          <a:p>
            <a:r>
              <a:rPr kumimoji="1" lang="en" altLang="zh-TW" sz="2400" dirty="0"/>
              <a:t>Smart memory and thread management mechanisms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52230C-2E4A-6ACA-A6FE-8EC5909AE124}"/>
              </a:ext>
            </a:extLst>
          </p:cNvPr>
          <p:cNvSpPr txBox="1"/>
          <p:nvPr/>
        </p:nvSpPr>
        <p:spPr>
          <a:xfrm>
            <a:off x="6304326" y="6127234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https://www.youtube.com/watch?v=L-39aeUQdS8</a:t>
            </a:r>
          </a:p>
        </p:txBody>
      </p:sp>
    </p:spTree>
    <p:extLst>
      <p:ext uri="{BB962C8B-B14F-4D97-AF65-F5344CB8AC3E}">
        <p14:creationId xmlns:p14="http://schemas.microsoft.com/office/powerpoint/2010/main" val="189970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9B332-CBE9-9C4A-CA76-EFFF42AE8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8EF15-1047-FD40-0A24-5A1AAA97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40DDA7-DB18-F0BE-5CCD-C6F2D7BE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0927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400" dirty="0"/>
              <a:t>Initial concept:</a:t>
            </a:r>
          </a:p>
          <a:p>
            <a:r>
              <a:rPr lang="en" altLang="zh-TW" sz="2400" dirty="0"/>
              <a:t>The </a:t>
            </a:r>
            <a:r>
              <a:rPr lang="en" altLang="zh-TW" sz="2400" dirty="0" err="1"/>
              <a:t>userspace</a:t>
            </a:r>
            <a:r>
              <a:rPr lang="en" altLang="zh-TW" sz="2400" dirty="0"/>
              <a:t> program calls the </a:t>
            </a:r>
            <a:r>
              <a:rPr lang="en" altLang="zh-TW" sz="2400" dirty="0" err="1"/>
              <a:t>libbpf</a:t>
            </a:r>
            <a:r>
              <a:rPr lang="en" altLang="zh-TW" sz="2400" dirty="0"/>
              <a:t>-go API to load the </a:t>
            </a:r>
            <a:r>
              <a:rPr lang="en" altLang="zh-TW" sz="2400" dirty="0" err="1"/>
              <a:t>eBPF</a:t>
            </a:r>
            <a:r>
              <a:rPr lang="en" altLang="zh-TW" sz="2400" dirty="0"/>
              <a:t> program.</a:t>
            </a:r>
          </a:p>
          <a:p>
            <a:r>
              <a:rPr lang="en" altLang="zh-TW" sz="2400" dirty="0"/>
              <a:t>Then, retrieve scheduled tasks from the </a:t>
            </a:r>
            <a:r>
              <a:rPr lang="en" altLang="zh-TW" sz="2400" dirty="0" err="1"/>
              <a:t>eBPF</a:t>
            </a:r>
            <a:r>
              <a:rPr lang="en" altLang="zh-TW" sz="2400" dirty="0"/>
              <a:t> program via the ring buffer.</a:t>
            </a:r>
          </a:p>
          <a:p>
            <a:r>
              <a:rPr lang="en" altLang="zh-TW" sz="2400" dirty="0"/>
              <a:t>Implement an EDF scheduler based on voluntary context switches.</a:t>
            </a:r>
            <a:endParaRPr kumimoji="1" lang="en-US" altLang="zh-TW" sz="2400" dirty="0"/>
          </a:p>
          <a:p>
            <a:r>
              <a:rPr lang="en" altLang="zh-TW" sz="2400" dirty="0"/>
              <a:t>Then pass the decision to the </a:t>
            </a:r>
            <a:r>
              <a:rPr lang="en" altLang="zh-TW" sz="2400" dirty="0" err="1"/>
              <a:t>eBPF</a:t>
            </a:r>
            <a:r>
              <a:rPr lang="en" altLang="zh-TW" sz="2400" dirty="0"/>
              <a:t> program via the user ring buffer. </a:t>
            </a:r>
            <a:endParaRPr kumimoji="1" lang="zh-TW" altLang="en-US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E8CE33F-555B-502A-5590-5468DE53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82" y="1875041"/>
            <a:ext cx="3695400" cy="376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73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419F-5525-A7BF-03AD-09EC2135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78D85-333B-4F1B-0B79-8447C3A3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C5FD64-039A-393F-F81C-F9A1DFAF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 err="1"/>
              <a:t>Libbpf</a:t>
            </a:r>
            <a:r>
              <a:rPr lang="en" altLang="zh-TW" sz="2400" dirty="0"/>
              <a:t>-go does not support user-ring buffer map-related operations</a:t>
            </a:r>
          </a:p>
          <a:p>
            <a:r>
              <a:rPr kumimoji="1" lang="en-US" altLang="zh-TW" sz="2400" dirty="0" err="1"/>
              <a:t>Libbpf</a:t>
            </a:r>
            <a:r>
              <a:rPr kumimoji="1" lang="en-US" altLang="zh-TW" sz="2400" dirty="0"/>
              <a:t>-go does not support struct-ops related operations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2765FC-8B34-20A8-F50A-CFF764F1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33" y="2816429"/>
            <a:ext cx="5753162" cy="15916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1ED9C2-FA98-1A92-18E1-E3A81DAD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33" y="4408082"/>
            <a:ext cx="5754736" cy="15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26192-0803-DB86-C44C-0DFAE462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5C30D-A52A-B2EF-0A1D-8F9BCAA6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CC08C6-A3D3-AD3A-42CB-EFFF1A3D9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400" dirty="0"/>
              <a:t>After resolving the toolchain issue, I finally managed to load the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scheduler! However…</a:t>
            </a:r>
          </a:p>
          <a:p>
            <a:pPr marL="0" indent="0">
              <a:buNone/>
            </a:pPr>
            <a:r>
              <a:rPr kumimoji="1" lang="en" altLang="zh-TW" sz="2400" dirty="0"/>
              <a:t>After loading, the system froze for 5 seconds before the scheduler was kicked out… </a:t>
            </a:r>
            <a:r>
              <a:rPr kumimoji="1" lang="zh-TW" altLang="en-US" sz="24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43497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4C1D-BD58-F734-CB1D-BF14ED63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EB0D6-A389-5091-85A1-877E8B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5D4CB2-958A-5864-82B3-E402D49DC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400" dirty="0"/>
              <a:t>After a few nights of thinking, I finally found the problem:</a:t>
            </a:r>
            <a:endParaRPr kumimoji="1" lang="zh-TW" altLang="en-US" sz="2400" dirty="0"/>
          </a:p>
        </p:txBody>
      </p:sp>
      <p:pic>
        <p:nvPicPr>
          <p:cNvPr id="1026" name="Picture 2" descr="Golang Goroutine 與GMP 原理全面分析| Alan Zhan Blog">
            <a:extLst>
              <a:ext uri="{FF2B5EF4-FFF2-40B4-BE49-F238E27FC236}">
                <a16:creationId xmlns:a16="http://schemas.microsoft.com/office/drawing/2014/main" id="{335CD2C1-1234-8082-CB6A-A71ED1EC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40" y="2357343"/>
            <a:ext cx="8174519" cy="3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14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0BD4-0F7B-638B-D7F5-8FB82A358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E1822-EDAE-85D7-4378-38BA0C7C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scx_goland_core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DEC79-7580-604A-D303-B9912941F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/>
              <a:t>scx_goland_core</a:t>
            </a:r>
            <a:r>
              <a:rPr kumimoji="1" lang="en-US" altLang="zh-TW" sz="2400" dirty="0"/>
              <a:t> can receive scheduler events from Kernel Space. Therefore, all scheduler logic can be implemented in </a:t>
            </a:r>
            <a:r>
              <a:rPr kumimoji="1" lang="en-US" altLang="zh-TW" sz="2400" dirty="0" err="1"/>
              <a:t>golang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E207F9-2818-C27B-2920-59219B42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576"/>
          <a:stretch/>
        </p:blipFill>
        <p:spPr>
          <a:xfrm>
            <a:off x="1938512" y="2532454"/>
            <a:ext cx="4157488" cy="29094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885C25-C4BE-EE31-DA56-DD868E74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51"/>
          <a:stretch/>
        </p:blipFill>
        <p:spPr>
          <a:xfrm>
            <a:off x="5811396" y="2532454"/>
            <a:ext cx="4157488" cy="39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1EDF-96B9-27FA-93FB-A295E9845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D339E-35CF-09E5-5704-3A4D165F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Step: </a:t>
            </a:r>
            <a:r>
              <a:rPr kumimoji="1" lang="en-US" altLang="zh-TW" dirty="0" err="1"/>
              <a:t>Gthulhu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472A3-4D60-17D4-685E-7B838561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000" dirty="0"/>
              <a:t>After completing the first version of </a:t>
            </a:r>
            <a:r>
              <a:rPr kumimoji="1" lang="en" altLang="zh-TW" sz="2000" dirty="0" err="1"/>
              <a:t>scx_goland_core</a:t>
            </a:r>
            <a:r>
              <a:rPr kumimoji="1" lang="en" altLang="zh-TW" sz="2000" dirty="0"/>
              <a:t>, I began to ponder a few questions:</a:t>
            </a:r>
          </a:p>
          <a:p>
            <a:r>
              <a:rPr kumimoji="1" lang="en" altLang="zh-TW" sz="2000" dirty="0"/>
              <a:t>Who is the framework's target audience?</a:t>
            </a:r>
          </a:p>
          <a:p>
            <a:r>
              <a:rPr kumimoji="1" lang="en" altLang="zh-TW" sz="2000" dirty="0"/>
              <a:t>What pain points can I solve with it?</a:t>
            </a:r>
          </a:p>
          <a:p>
            <a:pPr marL="0" indent="0">
              <a:buNone/>
            </a:pPr>
            <a:r>
              <a:rPr kumimoji="1" lang="en" altLang="zh-TW" sz="2000" dirty="0"/>
              <a:t>To this end, I proposed a concept called Scheduling Policy as Configuration. Users can adjust the scheduling logic of each machine in a multi-node cluster simply through a RESTful API.</a:t>
            </a:r>
          </a:p>
          <a:p>
            <a:pPr marL="0" indent="0">
              <a:buNone/>
            </a:pPr>
            <a:r>
              <a:rPr kumimoji="1" lang="en" altLang="zh-TW" sz="2000" dirty="0"/>
              <a:t>Large-scale language models and service observability offer the potential for AI to dynamically adjust scheduling logic based on existing performance metrics to optimize workload processing capabilities.</a:t>
            </a:r>
            <a:endParaRPr kumimoji="1" lang="en-US" altLang="zh-TW" sz="18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864199C-A2BD-3123-82F1-D01A0A22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88" y="2210540"/>
            <a:ext cx="1111928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86F9F31-51BE-46C9-9369-81875BE2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216" y="2257996"/>
            <a:ext cx="1124442" cy="10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0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E9816-4EE6-9008-4EC8-C6ACD7C7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27976-C5EF-DD52-1252-C0D7B84E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Founder at </a:t>
            </a:r>
            <a:r>
              <a:rPr kumimoji="1" lang="en-US" altLang="zh-TW" dirty="0" err="1"/>
              <a:t>Gthulhu</a:t>
            </a:r>
            <a:endParaRPr kumimoji="1" lang="en-US" altLang="zh-TW" dirty="0"/>
          </a:p>
          <a:p>
            <a:r>
              <a:rPr kumimoji="1" lang="en-US" altLang="zh-TW" dirty="0"/>
              <a:t>Software Engineer at Saviah</a:t>
            </a:r>
          </a:p>
          <a:p>
            <a:r>
              <a:rPr kumimoji="1" lang="en" altLang="zh-TW" dirty="0"/>
              <a:t>Adjunct Faculty </a:t>
            </a:r>
            <a:r>
              <a:rPr kumimoji="1" lang="en-US" altLang="zh-TW" dirty="0"/>
              <a:t>at NYCU</a:t>
            </a:r>
          </a:p>
          <a:p>
            <a:r>
              <a:rPr kumimoji="1" lang="en-US" altLang="zh-TW" dirty="0"/>
              <a:t>2 x Microsoft</a:t>
            </a:r>
            <a:r>
              <a:rPr kumimoji="1" lang="zh-TW" altLang="en-US" dirty="0"/>
              <a:t> </a:t>
            </a:r>
            <a:r>
              <a:rPr kumimoji="1" lang="en-US" altLang="zh-TW" dirty="0"/>
              <a:t>MVP</a:t>
            </a:r>
          </a:p>
          <a:p>
            <a:r>
              <a:rPr kumimoji="1" lang="en-US" altLang="zh-TW" dirty="0"/>
              <a:t>TSC Member[at] free5GC</a:t>
            </a:r>
          </a:p>
          <a:p>
            <a:r>
              <a:rPr kumimoji="1" lang="en-US" altLang="zh-TW" dirty="0"/>
              <a:t>Book author</a:t>
            </a:r>
          </a:p>
        </p:txBody>
      </p:sp>
      <p:pic>
        <p:nvPicPr>
          <p:cNvPr id="5" name="圖片 4" descr="一張含有 服裝, 人員, 人的臉孔, 領子 的圖片&#10;&#10;AI 產生的內容可能不正確。">
            <a:extLst>
              <a:ext uri="{FF2B5EF4-FFF2-40B4-BE49-F238E27FC236}">
                <a16:creationId xmlns:a16="http://schemas.microsoft.com/office/drawing/2014/main" id="{A7F98B74-082A-98C3-2325-50DDD8F1A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16" y="1317823"/>
            <a:ext cx="2421972" cy="30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58C02-E2B7-E479-B725-5D4C8E08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6423C-85A2-2361-D6DD-FE6059D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Next Step: </a:t>
            </a:r>
            <a:r>
              <a:rPr kumimoji="1" lang="en-US" altLang="zh-TW" dirty="0" err="1"/>
              <a:t>Gthulhu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4AA5AB-C212-2047-EBF9-C8DA962A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64" y="4123490"/>
            <a:ext cx="7358413" cy="25242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82D893-D5CC-0975-42B7-2A23BA04F555}"/>
              </a:ext>
            </a:extLst>
          </p:cNvPr>
          <p:cNvSpPr txBox="1"/>
          <p:nvPr/>
        </p:nvSpPr>
        <p:spPr>
          <a:xfrm>
            <a:off x="936410" y="5301859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https://gthulhu.github.io/docs/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B06C704-E508-7258-F584-C6BB36258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2000" dirty="0"/>
              <a:t>To solve this problem, </a:t>
            </a:r>
            <a:r>
              <a:rPr kumimoji="1" lang="en" altLang="zh-TW" sz="2000" dirty="0" err="1"/>
              <a:t>Gthulhu</a:t>
            </a:r>
            <a:r>
              <a:rPr kumimoji="1" lang="en" altLang="zh-TW" sz="2000" dirty="0"/>
              <a:t> was born!</a:t>
            </a:r>
          </a:p>
          <a:p>
            <a:pPr marL="0" indent="0">
              <a:buNone/>
            </a:pPr>
            <a:r>
              <a:rPr kumimoji="1" lang="en" altLang="zh-TW" sz="2000" dirty="0" err="1"/>
              <a:t>Gthulhu</a:t>
            </a:r>
            <a:r>
              <a:rPr kumimoji="1" lang="en" altLang="zh-TW" sz="2000" dirty="0"/>
              <a:t> is currently optimized for specific workloads based on user-provided configuration files. Next, we will attempt to:</a:t>
            </a:r>
          </a:p>
          <a:p>
            <a:r>
              <a:rPr kumimoji="1" lang="en" altLang="zh-TW" sz="2000" dirty="0"/>
              <a:t>Optimizing network issues</a:t>
            </a:r>
          </a:p>
          <a:p>
            <a:r>
              <a:rPr kumimoji="1" lang="en" altLang="zh-TW" sz="2000" dirty="0"/>
              <a:t>Developing a multi-cluster management system</a:t>
            </a:r>
          </a:p>
          <a:p>
            <a:r>
              <a:rPr kumimoji="1" lang="en" altLang="zh-TW" sz="2000" dirty="0"/>
              <a:t>Accumulating more case studies</a:t>
            </a:r>
          </a:p>
          <a:p>
            <a:r>
              <a:rPr kumimoji="1" lang="en" altLang="zh-TW" sz="2000" dirty="0"/>
              <a:t>CNCF landscape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7098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8A8AC-5C0A-213D-153E-5911B5DF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Q&amp;A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D0543A-28CC-9DD1-00F1-2B988D4F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79" y="1955299"/>
            <a:ext cx="2958566" cy="29474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9E4DEF-DDB2-C5DB-8075-804989A2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97" y="1957518"/>
            <a:ext cx="5130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1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E129E-121A-A63A-1BDC-52965870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4ADEE-CDEB-6E56-67C7-82F136230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45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2400" dirty="0"/>
              <a:t>Introduce to </a:t>
            </a:r>
            <a:r>
              <a:rPr kumimoji="1" lang="en-US" altLang="zh-TW" sz="2400" dirty="0" err="1"/>
              <a:t>eBPF</a:t>
            </a:r>
            <a:endParaRPr kumimoji="1" lang="en-US" altLang="zh-TW" sz="2400" dirty="0"/>
          </a:p>
          <a:p>
            <a:pPr lvl="1"/>
            <a:r>
              <a:rPr kumimoji="1" lang="en-US" altLang="zh-TW" sz="2000" dirty="0"/>
              <a:t>Background</a:t>
            </a:r>
          </a:p>
          <a:p>
            <a:pPr lvl="1"/>
            <a:r>
              <a:rPr kumimoji="1" lang="en-US" altLang="zh-TW" sz="2000" dirty="0"/>
              <a:t>Toolchain</a:t>
            </a:r>
          </a:p>
          <a:p>
            <a:pPr lvl="1"/>
            <a:r>
              <a:rPr kumimoji="1" lang="en-US" altLang="zh-TW" sz="2000" dirty="0" err="1"/>
              <a:t>struct_ops</a:t>
            </a:r>
            <a:r>
              <a:rPr kumimoji="1" lang="en-US" altLang="zh-TW" sz="2000" dirty="0"/>
              <a:t> &amp; </a:t>
            </a:r>
            <a:r>
              <a:rPr kumimoji="1" lang="en-US" altLang="zh-TW" sz="2000" dirty="0" err="1"/>
              <a:t>sched_ext</a:t>
            </a:r>
            <a:endParaRPr kumimoji="1" lang="en-US" altLang="zh-TW" sz="2000" dirty="0"/>
          </a:p>
          <a:p>
            <a:r>
              <a:rPr kumimoji="1" lang="en-US" altLang="zh-TW" sz="2400" dirty="0"/>
              <a:t>The </a:t>
            </a:r>
            <a:r>
              <a:rPr kumimoji="1" lang="en-US" altLang="zh-TW" sz="2400" dirty="0" err="1"/>
              <a:t>scx_rustland</a:t>
            </a:r>
            <a:endParaRPr kumimoji="1" lang="en-US" altLang="zh-TW" sz="2400" dirty="0"/>
          </a:p>
          <a:p>
            <a:pPr lvl="1"/>
            <a:r>
              <a:rPr kumimoji="1" lang="en-US" altLang="zh-TW" sz="2000" dirty="0"/>
              <a:t>Architecture</a:t>
            </a:r>
          </a:p>
          <a:p>
            <a:pPr lvl="1"/>
            <a:r>
              <a:rPr kumimoji="1" lang="en-US" altLang="zh-TW" sz="2000" dirty="0"/>
              <a:t>Design</a:t>
            </a:r>
          </a:p>
          <a:p>
            <a:r>
              <a:rPr kumimoji="1" lang="en-US" altLang="zh-TW" sz="2400" dirty="0"/>
              <a:t>The </a:t>
            </a:r>
            <a:r>
              <a:rPr kumimoji="1" lang="en-US" altLang="zh-TW" sz="2400" dirty="0" err="1"/>
              <a:t>scx_goland</a:t>
            </a:r>
            <a:endParaRPr kumimoji="1" lang="en-US" altLang="zh-TW" sz="2400" dirty="0"/>
          </a:p>
          <a:p>
            <a:r>
              <a:rPr kumimoji="1" lang="en-US" altLang="zh-TW" sz="2400" dirty="0"/>
              <a:t>How to develop your own scheduler with </a:t>
            </a:r>
            <a:r>
              <a:rPr kumimoji="1" lang="en-US" altLang="zh-TW" sz="2400" dirty="0" err="1"/>
              <a:t>scx_goland_core</a:t>
            </a:r>
            <a:endParaRPr kumimoji="1" lang="en-US" altLang="zh-TW" sz="2400" dirty="0"/>
          </a:p>
          <a:p>
            <a:r>
              <a:rPr kumimoji="1" lang="en-US" altLang="zh-TW" sz="2400" dirty="0"/>
              <a:t>Future Work</a:t>
            </a:r>
          </a:p>
          <a:p>
            <a:r>
              <a:rPr kumimoji="1" lang="en-US" altLang="zh-TW" sz="2400" dirty="0"/>
              <a:t>Q&amp;A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20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768C-48D7-7E01-4CDF-55AB26CFF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7B46A-8F0C-2651-0FB9-B1733B4D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eBPF</a:t>
            </a:r>
            <a:r>
              <a:rPr kumimoji="1" lang="zh-TW" altLang="en-US" dirty="0"/>
              <a:t>（</a:t>
            </a:r>
            <a:r>
              <a:rPr kumimoji="1" lang="en-US" altLang="zh-TW" dirty="0"/>
              <a:t>extended Berkeley Packet Filter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982F2B-D8C3-5F3D-0125-0E57DFC0A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/>
              <a:t>It has no direct connection to BPF.</a:t>
            </a:r>
            <a:endParaRPr kumimoji="1" lang="en-US" altLang="zh-TW" sz="2400" dirty="0"/>
          </a:p>
          <a:p>
            <a:r>
              <a:rPr lang="en" altLang="zh-TW" sz="2400" dirty="0" err="1"/>
              <a:t>PLUMgrid</a:t>
            </a:r>
            <a:r>
              <a:rPr lang="en" altLang="zh-TW" sz="2400" dirty="0"/>
              <a:t> originally developed it as an SDN core module (</a:t>
            </a:r>
            <a:r>
              <a:rPr lang="en" altLang="zh-TW" sz="2400" dirty="0" err="1"/>
              <a:t>iovisor.ko</a:t>
            </a:r>
            <a:r>
              <a:rPr lang="en" altLang="zh-TW" sz="2400" dirty="0"/>
              <a:t>)</a:t>
            </a:r>
          </a:p>
          <a:p>
            <a:r>
              <a:rPr lang="en" altLang="zh-TW" sz="2400" dirty="0"/>
              <a:t>It was contributed upstream to gain acceptance and evolve into </a:t>
            </a:r>
            <a:r>
              <a:rPr lang="en" altLang="zh-TW" sz="2400" dirty="0" err="1"/>
              <a:t>eBPF</a:t>
            </a:r>
            <a:endParaRPr lang="en" altLang="zh-TW" sz="2400" dirty="0"/>
          </a:p>
          <a:p>
            <a:r>
              <a:rPr lang="en" altLang="zh-TW" sz="2400" dirty="0" err="1"/>
              <a:t>eBPF</a:t>
            </a:r>
            <a:r>
              <a:rPr lang="en" altLang="zh-TW" sz="2400" dirty="0"/>
              <a:t> programs can be injected into various systems within a system to detect and even influence various system behaviors</a:t>
            </a:r>
            <a:endParaRPr kumimoji="1" lang="zh-TW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84446D-E2D9-33CC-CABE-4B4A7476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64" y="4409831"/>
            <a:ext cx="4252403" cy="24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0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3040-740D-651E-05E5-93C57C52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ECABC-4FBB-4D4F-1773-ADCCF2B2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eBPF</a:t>
            </a:r>
            <a:r>
              <a:rPr kumimoji="1" lang="zh-TW" altLang="en-US" dirty="0"/>
              <a:t>（</a:t>
            </a:r>
            <a:r>
              <a:rPr kumimoji="1" lang="en-US" altLang="zh-TW" dirty="0"/>
              <a:t>extended Berkeley Packet Filter</a:t>
            </a:r>
            <a:r>
              <a:rPr kumimoji="1" lang="zh-TW" altLang="en-US" dirty="0"/>
              <a:t>）</a:t>
            </a:r>
          </a:p>
        </p:txBody>
      </p:sp>
      <p:pic>
        <p:nvPicPr>
          <p:cNvPr id="3076" name="Picture 4" descr="什麼是eBPF？ An Introduction and Deep Dive into the eBPF Technology">
            <a:extLst>
              <a:ext uri="{FF2B5EF4-FFF2-40B4-BE49-F238E27FC236}">
                <a16:creationId xmlns:a16="http://schemas.microsoft.com/office/drawing/2014/main" id="{55FAB832-E115-CBEC-E60C-2AC234BF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9" y="2252236"/>
            <a:ext cx="6316432" cy="33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PF Architecture — Cilium 1.18.0-dev documentation">
            <a:extLst>
              <a:ext uri="{FF2B5EF4-FFF2-40B4-BE49-F238E27FC236}">
                <a16:creationId xmlns:a16="http://schemas.microsoft.com/office/drawing/2014/main" id="{8EEF4434-2D3F-A12D-B96B-9EF3CA12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31" y="2280698"/>
            <a:ext cx="4961689" cy="32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線圖說文字 2 5">
            <a:extLst>
              <a:ext uri="{FF2B5EF4-FFF2-40B4-BE49-F238E27FC236}">
                <a16:creationId xmlns:a16="http://schemas.microsoft.com/office/drawing/2014/main" id="{0C1D0ADA-4712-D36F-7B3D-E2DCADD6608E}"/>
              </a:ext>
            </a:extLst>
          </p:cNvPr>
          <p:cNvSpPr/>
          <p:nvPr/>
        </p:nvSpPr>
        <p:spPr>
          <a:xfrm flipH="1">
            <a:off x="3371215" y="1474014"/>
            <a:ext cx="2829886" cy="994896"/>
          </a:xfrm>
          <a:prstGeom prst="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latin typeface="Heiti SC Medium" pitchFamily="2" charset="-128"/>
                <a:ea typeface="Heiti SC Medium" pitchFamily="2" charset="-128"/>
              </a:rPr>
              <a:t>The user space process is responsible for managing </a:t>
            </a:r>
            <a:r>
              <a:rPr kumimoji="1" lang="en-US" altLang="zh-TW" sz="1100" dirty="0" err="1">
                <a:latin typeface="Heiti SC Medium" pitchFamily="2" charset="-128"/>
                <a:ea typeface="Heiti SC Medium" pitchFamily="2" charset="-128"/>
              </a:rPr>
              <a:t>eBPF</a:t>
            </a:r>
            <a:r>
              <a:rPr kumimoji="1" lang="en-US" altLang="zh-TW" sz="1100" dirty="0">
                <a:latin typeface="Heiti SC Medium" pitchFamily="2" charset="-128"/>
                <a:ea typeface="Heiti SC Medium" pitchFamily="2" charset="-128"/>
              </a:rPr>
              <a:t> programs and </a:t>
            </a:r>
            <a:r>
              <a:rPr kumimoji="1" lang="en-US" altLang="zh-TW" sz="1100" dirty="0" err="1">
                <a:latin typeface="Heiti SC Medium" pitchFamily="2" charset="-128"/>
                <a:ea typeface="Heiti SC Medium" pitchFamily="2" charset="-128"/>
              </a:rPr>
              <a:t>eBPF</a:t>
            </a:r>
            <a:r>
              <a:rPr kumimoji="1" lang="en-US" altLang="zh-TW" sz="1100" dirty="0">
                <a:latin typeface="Heiti SC Medium" pitchFamily="2" charset="-128"/>
                <a:ea typeface="Heiti SC Medium" pitchFamily="2" charset="-128"/>
              </a:rPr>
              <a:t> maps. It can be </a:t>
            </a:r>
            <a:r>
              <a:rPr kumimoji="1" lang="en-US" altLang="zh-TW" sz="1100" dirty="0" err="1">
                <a:latin typeface="Heiti SC Medium" pitchFamily="2" charset="-128"/>
                <a:ea typeface="Heiti SC Medium" pitchFamily="2" charset="-128"/>
              </a:rPr>
              <a:t>bpftool</a:t>
            </a:r>
            <a:r>
              <a:rPr kumimoji="1" lang="en-US" altLang="zh-TW" sz="1100" dirty="0">
                <a:latin typeface="Heiti SC Medium" pitchFamily="2" charset="-128"/>
                <a:ea typeface="Heiti SC Medium" pitchFamily="2" charset="-128"/>
              </a:rPr>
              <a:t>, bcc, or a user-developed program (usually used in conjunction with </a:t>
            </a:r>
            <a:r>
              <a:rPr kumimoji="1" lang="en-US" altLang="zh-TW" sz="1100" dirty="0" err="1">
                <a:latin typeface="Heiti SC Medium" pitchFamily="2" charset="-128"/>
                <a:ea typeface="Heiti SC Medium" pitchFamily="2" charset="-128"/>
              </a:rPr>
              <a:t>libbpf</a:t>
            </a:r>
            <a:r>
              <a:rPr kumimoji="1" lang="en-US" altLang="zh-TW" sz="1100" dirty="0">
                <a:latin typeface="Heiti SC Medium" pitchFamily="2" charset="-128"/>
                <a:ea typeface="Heiti SC Medium" pitchFamily="2" charset="-128"/>
              </a:rPr>
              <a:t>)</a:t>
            </a:r>
            <a:endParaRPr kumimoji="1" lang="zh-TW" altLang="en-US" sz="11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569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C8A0-A32C-C370-5F68-F141B30A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79E0B-E85A-EBCD-AB32-E15A006F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eBPF</a:t>
            </a:r>
            <a:r>
              <a:rPr kumimoji="1" lang="zh-TW" altLang="en-US" dirty="0"/>
              <a:t>（</a:t>
            </a:r>
            <a:r>
              <a:rPr kumimoji="1" lang="en-US" altLang="zh-TW" dirty="0"/>
              <a:t>extended Berkeley Packet Filter</a:t>
            </a:r>
            <a:r>
              <a:rPr kumimoji="1"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4D08E-3D4C-ABF1-20C0-2EB722D8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/>
              <a:t>As more technology giants invest in the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ecosystem,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is equipped with additional capabilities. 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  <a:p>
            <a:pPr lvl="1"/>
            <a:r>
              <a:rPr kumimoji="1" lang="en-US" altLang="zh-TW" sz="2000" dirty="0"/>
              <a:t>Tracing</a:t>
            </a:r>
            <a:r>
              <a:rPr kumimoji="1" lang="zh-TW" altLang="en-US" sz="2000" dirty="0"/>
              <a:t>：</a:t>
            </a:r>
            <a:r>
              <a:rPr kumimoji="1" lang="en-US" altLang="zh-TW" sz="2000" dirty="0"/>
              <a:t>kernel functions call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cGroup</a:t>
            </a:r>
            <a:endParaRPr kumimoji="1" lang="en-US" altLang="zh-TW" sz="2000" dirty="0"/>
          </a:p>
          <a:p>
            <a:pPr lvl="1"/>
            <a:r>
              <a:rPr kumimoji="1" lang="en-US" altLang="zh-TW" sz="2000" dirty="0"/>
              <a:t>Network</a:t>
            </a:r>
            <a:r>
              <a:rPr kumimoji="1" lang="zh-TW" altLang="en-US" sz="2000" dirty="0"/>
              <a:t>：</a:t>
            </a:r>
            <a:r>
              <a:rPr kumimoji="1" lang="en-US" altLang="zh-TW" sz="2000" dirty="0"/>
              <a:t>traffic control</a:t>
            </a:r>
            <a:r>
              <a:rPr kumimoji="1" lang="zh-TW" altLang="en-US" sz="2000" dirty="0"/>
              <a:t>、</a:t>
            </a:r>
            <a:r>
              <a:rPr kumimoji="1" lang="en-US" altLang="zh-TW" sz="2000" dirty="0"/>
              <a:t>XDP</a:t>
            </a:r>
            <a:r>
              <a:rPr kumimoji="1" lang="zh-TW" altLang="en-US" sz="2000" dirty="0"/>
              <a:t>、</a:t>
            </a:r>
            <a:r>
              <a:rPr kumimoji="1" lang="en-US" altLang="zh-TW" sz="2000" dirty="0" err="1"/>
              <a:t>netfilter</a:t>
            </a:r>
            <a:endParaRPr kumimoji="1" lang="en-US" altLang="zh-TW" sz="2000" dirty="0"/>
          </a:p>
          <a:p>
            <a:pPr lvl="1"/>
            <a:r>
              <a:rPr kumimoji="1" lang="en-US" altLang="zh-TW" sz="2000" dirty="0"/>
              <a:t>Security</a:t>
            </a:r>
            <a:r>
              <a:rPr kumimoji="1" lang="zh-TW" altLang="en-US" sz="2000" dirty="0"/>
              <a:t>：</a:t>
            </a:r>
            <a:r>
              <a:rPr kumimoji="1" lang="en-US" altLang="zh-TW" sz="2000" dirty="0"/>
              <a:t>Linux Security Module</a:t>
            </a:r>
          </a:p>
          <a:p>
            <a:r>
              <a:rPr kumimoji="1" lang="en" altLang="zh-TW" sz="2400" dirty="0"/>
              <a:t>Meta added the </a:t>
            </a:r>
            <a:r>
              <a:rPr kumimoji="1" lang="en" altLang="zh-TW" sz="2400" dirty="0" err="1"/>
              <a:t>struct_ops</a:t>
            </a:r>
            <a:r>
              <a:rPr kumimoji="1" lang="en" altLang="zh-TW" sz="2400" dirty="0"/>
              <a:t> type of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 program to develop customized TCP congestion control using </a:t>
            </a:r>
            <a:r>
              <a:rPr kumimoji="1" lang="en" altLang="zh-TW" sz="2400" dirty="0" err="1"/>
              <a:t>eBPF</a:t>
            </a:r>
            <a:r>
              <a:rPr kumimoji="1" lang="en" altLang="zh-TW" sz="2400" dirty="0"/>
              <a:t>.</a:t>
            </a:r>
            <a:endParaRPr kumimoji="1" lang="en-US" altLang="zh-TW" sz="2400" dirty="0"/>
          </a:p>
          <a:p>
            <a:pPr marL="457200" lvl="1" indent="0">
              <a:buNone/>
            </a:pPr>
            <a:endParaRPr kumimoji="1" lang="en-US" altLang="zh-TW" sz="2000" dirty="0"/>
          </a:p>
          <a:p>
            <a:pPr lvl="1"/>
            <a:endParaRPr kumimoji="1" lang="en-US" altLang="zh-TW" sz="2000" dirty="0"/>
          </a:p>
          <a:p>
            <a:pPr lvl="1"/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69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341D2-A874-839E-83E2-C42D7537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538DE-EACE-C36F-8379-B6236B24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 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436B30-DA07-AAA0-25D5-0DCF9FBE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 err="1"/>
              <a:t>struct_ops</a:t>
            </a:r>
            <a:r>
              <a:rPr kumimoji="1" lang="en-US" altLang="zh-TW" sz="2400" dirty="0"/>
              <a:t> is essentially an </a:t>
            </a:r>
            <a:r>
              <a:rPr kumimoji="1" lang="en-US" altLang="zh-TW" sz="2400" dirty="0" err="1"/>
              <a:t>eBPF</a:t>
            </a:r>
            <a:r>
              <a:rPr kumimoji="1" lang="en-US" altLang="zh-TW" sz="2400" dirty="0"/>
              <a:t> map that records the </a:t>
            </a:r>
            <a:r>
              <a:rPr kumimoji="1" lang="en-US" altLang="zh-TW" sz="2400" dirty="0" err="1"/>
              <a:t>eBPF</a:t>
            </a:r>
            <a:r>
              <a:rPr kumimoji="1" lang="en-US" altLang="zh-TW" sz="2400" dirty="0"/>
              <a:t> program(s) that implement the kernel interface:</a:t>
            </a:r>
          </a:p>
          <a:p>
            <a:pPr lvl="1"/>
            <a:endParaRPr kumimoji="1" lang="en-US" altLang="zh-TW" sz="2000" dirty="0"/>
          </a:p>
          <a:p>
            <a:pPr lvl="1"/>
            <a:endParaRPr kumimoji="1" lang="zh-TW" alt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091688-406F-47D9-5E2C-1973096F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5770"/>
            <a:ext cx="4082156" cy="35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2DF268-360B-2AC6-B6F3-F9D8B6614507}"/>
              </a:ext>
            </a:extLst>
          </p:cNvPr>
          <p:cNvSpPr txBox="1"/>
          <p:nvPr/>
        </p:nvSpPr>
        <p:spPr>
          <a:xfrm>
            <a:off x="5931017" y="5782767"/>
            <a:ext cx="6260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https://lpc.events/event/17/contributions/1607/attachments/1164/2407/lpc-struct_ops.pdf</a:t>
            </a:r>
          </a:p>
        </p:txBody>
      </p:sp>
    </p:spTree>
    <p:extLst>
      <p:ext uri="{BB962C8B-B14F-4D97-AF65-F5344CB8AC3E}">
        <p14:creationId xmlns:p14="http://schemas.microsoft.com/office/powerpoint/2010/main" val="417308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13B8-71FC-7DE6-C5EB-649E1CCF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D91E0-BD5B-1A03-B1F5-3B4A4126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Scheduler extension (</a:t>
            </a:r>
            <a:r>
              <a:rPr kumimoji="1" lang="en-US" altLang="zh-TW" dirty="0" err="1"/>
              <a:t>sched_ext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D7A14-8ECC-8AE0-5360-8580B937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/>
              <a:t>Since Linux kernel v6.12, </a:t>
            </a:r>
            <a:r>
              <a:rPr kumimoji="1" lang="en-US" altLang="zh-TW" sz="2400" dirty="0" err="1"/>
              <a:t>sched_ext</a:t>
            </a:r>
            <a:r>
              <a:rPr kumimoji="1" lang="en-US" altLang="zh-TW" sz="2400" dirty="0"/>
              <a:t> has been officially supported. Developers only need to use the relevant APIs and take advantage of struct ops to develop customized schedulers with </a:t>
            </a:r>
            <a:r>
              <a:rPr kumimoji="1" lang="en-US" altLang="zh-TW" sz="2400" dirty="0" err="1"/>
              <a:t>eBPF</a:t>
            </a:r>
            <a:r>
              <a:rPr kumimoji="1" lang="en-US" altLang="zh-TW" sz="2400" dirty="0"/>
              <a:t>!</a:t>
            </a:r>
          </a:p>
          <a:p>
            <a:pPr lvl="1"/>
            <a:endParaRPr kumimoji="1" lang="en-US" altLang="zh-TW" sz="2000" dirty="0"/>
          </a:p>
          <a:p>
            <a:pPr lvl="1"/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1571CA-2FB4-491F-A10F-FA7D8FAE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16" y="3780593"/>
            <a:ext cx="5161368" cy="16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3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36C00-C6DD-59E1-EE2E-A7B4CE5C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64487-8D9F-0772-6506-66569B51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Scheduler extension (</a:t>
            </a:r>
            <a:r>
              <a:rPr kumimoji="1" lang="en-US" altLang="zh-TW" dirty="0" err="1"/>
              <a:t>sched_ext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8F73EDC-18DE-FDCE-CDEE-E430C63E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/>
              <a:t>Each CPU has its own DSQ</a:t>
            </a:r>
            <a:r>
              <a:rPr lang="zh-TW" altLang="en-US" sz="2400" dirty="0"/>
              <a:t>（</a:t>
            </a:r>
            <a:r>
              <a:rPr lang="en-US" altLang="zh-TW" sz="2400" dirty="0"/>
              <a:t>Dispatch Queue</a:t>
            </a:r>
            <a:r>
              <a:rPr lang="zh-TW" altLang="en-US" sz="2400" dirty="0"/>
              <a:t>）</a:t>
            </a:r>
            <a:endParaRPr lang="en-US" altLang="zh-TW" sz="2400" dirty="0"/>
          </a:p>
          <a:p>
            <a:r>
              <a:rPr lang="en" altLang="zh-TW" sz="2400" dirty="0"/>
              <a:t>The system will have a default global DSQ</a:t>
            </a:r>
          </a:p>
          <a:p>
            <a:r>
              <a:rPr lang="en" altLang="zh-TW" sz="2400" dirty="0"/>
              <a:t>Developers can add more DSQs using the API</a:t>
            </a:r>
          </a:p>
          <a:p>
            <a:r>
              <a:rPr lang="en-US" altLang="zh-TW" sz="2400" dirty="0"/>
              <a:t>Details: </a:t>
            </a:r>
            <a:r>
              <a:rPr lang="en-US" altLang="zh-TW" sz="2400" dirty="0">
                <a:hlinkClick r:id="rId2"/>
              </a:rPr>
              <a:t>https://medium.com/@ianchen0119/ebpf-%E9%9A%A8%E7%AD%86-%E4%B8%83-sched-ext-f7b60ea28976</a:t>
            </a:r>
            <a:endParaRPr lang="en-US" altLang="zh-TW" sz="2400" dirty="0"/>
          </a:p>
          <a:p>
            <a:r>
              <a:rPr lang="en-US" altLang="zh-TW" sz="2400" dirty="0"/>
              <a:t>Example: </a:t>
            </a:r>
            <a:r>
              <a:rPr lang="en-US" altLang="zh-TW" sz="2400" dirty="0">
                <a:hlinkClick r:id="rId3"/>
              </a:rPr>
              <a:t>https://github.com/sched-ext/scx/blob/main/scheds/c/scx_simple.bpf.c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3794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1057</Words>
  <Application>Microsoft Macintosh PowerPoint</Application>
  <PresentationFormat>寬螢幕</PresentationFormat>
  <Paragraphs>99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Heiti SC Medium</vt:lpstr>
      <vt:lpstr>Aptos</vt:lpstr>
      <vt:lpstr>Arial</vt:lpstr>
      <vt:lpstr>Office 佈景主題</vt:lpstr>
      <vt:lpstr>Develop a Linux Scheduler using Golang!</vt:lpstr>
      <vt:lpstr>About me</vt:lpstr>
      <vt:lpstr>Outline</vt:lpstr>
      <vt:lpstr>eBPF（extended Berkeley Packet Filter）</vt:lpstr>
      <vt:lpstr>eBPF（extended Berkeley Packet Filter）</vt:lpstr>
      <vt:lpstr>eBPF（extended Berkeley Packet Filter）</vt:lpstr>
      <vt:lpstr>struct ops</vt:lpstr>
      <vt:lpstr>Scheduler extension (sched_ext)</vt:lpstr>
      <vt:lpstr>Scheduler extension (sched_ext)</vt:lpstr>
      <vt:lpstr>Scheduler extension (sched_ext)</vt:lpstr>
      <vt:lpstr>scx_rustland</vt:lpstr>
      <vt:lpstr>scx_rustland</vt:lpstr>
      <vt:lpstr>scx_goland</vt:lpstr>
      <vt:lpstr>scx_goland</vt:lpstr>
      <vt:lpstr>scx_goland</vt:lpstr>
      <vt:lpstr>scx_goland</vt:lpstr>
      <vt:lpstr>scx_goland</vt:lpstr>
      <vt:lpstr>scx_goland_core</vt:lpstr>
      <vt:lpstr>Next Step: Gthulhu</vt:lpstr>
      <vt:lpstr>Next Step: Gthulhu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帶你入門系列 作業系統篇</dc:title>
  <dc:creator>陳毅</dc:creator>
  <cp:lastModifiedBy>Yi Chen</cp:lastModifiedBy>
  <cp:revision>109</cp:revision>
  <dcterms:created xsi:type="dcterms:W3CDTF">2024-05-04T05:27:18Z</dcterms:created>
  <dcterms:modified xsi:type="dcterms:W3CDTF">2025-08-11T03:35:35Z</dcterms:modified>
</cp:coreProperties>
</file>